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311" r:id="rId2"/>
    <p:sldId id="403" r:id="rId3"/>
    <p:sldId id="394" r:id="rId4"/>
    <p:sldId id="400" r:id="rId5"/>
    <p:sldId id="404" r:id="rId6"/>
    <p:sldId id="312" r:id="rId7"/>
    <p:sldId id="344" r:id="rId8"/>
    <p:sldId id="343" r:id="rId9"/>
    <p:sldId id="405" r:id="rId10"/>
    <p:sldId id="345" r:id="rId11"/>
    <p:sldId id="396" r:id="rId12"/>
    <p:sldId id="348" r:id="rId13"/>
    <p:sldId id="401" r:id="rId14"/>
    <p:sldId id="409" r:id="rId15"/>
    <p:sldId id="406" r:id="rId16"/>
    <p:sldId id="367" r:id="rId17"/>
    <p:sldId id="368" r:id="rId18"/>
    <p:sldId id="408" r:id="rId19"/>
    <p:sldId id="407" r:id="rId20"/>
    <p:sldId id="372" r:id="rId21"/>
    <p:sldId id="397" r:id="rId22"/>
  </p:sldIdLst>
  <p:sldSz cx="9144000" cy="6858000" type="screen4x3"/>
  <p:notesSz cx="6858000" cy="9144000"/>
  <p:custShowLst>
    <p:custShow name="Diaporama personnalisé 1" id="0">
      <p:sldLst/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A35"/>
    <a:srgbClr val="0066FF"/>
    <a:srgbClr val="FFFFCC"/>
    <a:srgbClr val="FF9900"/>
    <a:srgbClr val="800000"/>
    <a:srgbClr val="000000"/>
    <a:srgbClr val="FF9933"/>
    <a:srgbClr val="FF6699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802" y="7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53" d="100"/>
          <a:sy n="53" d="100"/>
        </p:scale>
        <p:origin x="-179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buFontTx/>
              <a:buChar char="•"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DD272B2-04AD-4D6C-A7AA-C749A19A40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90E199-E436-47A9-9F95-35B4B600C4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519BD-D7C1-4435-AB11-93628B731B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40749-AB75-4A09-AB2B-8392CE1F821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9ECEA-AC6C-4E9A-916C-C8C9AB7E4933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211C6-8A3B-4F55-8638-C5223FE18D2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598BD-E33D-4551-92EE-24990892B962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39A4C-FA0E-4779-A5E1-66FA536A319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0FD1F-B874-455D-85B5-027EA0FA284E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1ACB2-E6CA-4264-99AE-9BBFE4A436E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42988" y="225426"/>
            <a:ext cx="7705725" cy="59753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C1730-D245-4C17-94C3-CE2178C540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8C6BF-8065-47BB-903A-22FFFABE24A3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A574C-9CCF-44D6-819E-4A465006CA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FDCCD-F675-4E97-853A-BB65F23011B3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C1AF6-584D-4F3F-A158-E012700F145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B2F6DE-DDC5-45E9-B37B-086D5373FD38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F3E7C-BC65-4AFC-983F-97A6DA93EF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14215-466E-480A-AB0A-5EFF8CF51C1A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A844D-D2C2-4318-92F8-1751FB9223D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0255D5-E03A-4333-A964-86E0EC84992B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A9FB-077D-449C-8ED0-16368ADA3B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AC83A-74F5-49A9-8827-FE7539F43947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61FB-E153-49D4-800B-69DC63BFBBC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F1043-E845-427F-92D2-0E00714AF863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0F62A-F1F3-422C-B453-77BD2E91DF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FDC11-485D-4449-B2CC-B1E1C7A7EF7B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6D998-2535-455F-A2A8-C9848EC89DD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8F486D-8947-44A3-84E5-B5F8B28D2348}" type="datetimeFigureOut">
              <a:rPr lang="fr-FR" smtClean="0"/>
              <a:pPr>
                <a:defRPr/>
              </a:pPr>
              <a:t>09/01/2023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685C6F-FE98-42FE-9C8B-E103A7ED96A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png"/><Relationship Id="rId18" Type="http://schemas.openxmlformats.org/officeDocument/2006/relationships/image" Target="../media/image57.jpeg"/><Relationship Id="rId3" Type="http://schemas.openxmlformats.org/officeDocument/2006/relationships/image" Target="../media/image42.png"/><Relationship Id="rId21" Type="http://schemas.openxmlformats.org/officeDocument/2006/relationships/image" Target="../media/image60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image" Target="../media/image41.jpeg"/><Relationship Id="rId16" Type="http://schemas.openxmlformats.org/officeDocument/2006/relationships/image" Target="../media/image55.jpeg"/><Relationship Id="rId20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emf"/><Relationship Id="rId11" Type="http://schemas.openxmlformats.org/officeDocument/2006/relationships/image" Target="../media/image50.jpeg"/><Relationship Id="rId24" Type="http://schemas.openxmlformats.org/officeDocument/2006/relationships/image" Target="../media/image63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23" Type="http://schemas.openxmlformats.org/officeDocument/2006/relationships/image" Target="../media/image62.jpe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please.com/cgi-bin/id/A085560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aoui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en.wikipedia.org/wiki/Aur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86687" cy="1357312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tx1"/>
                </a:solidFill>
              </a:rPr>
              <a:t/>
            </a:r>
            <a:br>
              <a:rPr lang="fr-FR" sz="4800" dirty="0" smtClean="0">
                <a:solidFill>
                  <a:schemeClr val="tx1"/>
                </a:solidFill>
              </a:rPr>
            </a:br>
            <a:r>
              <a:rPr lang="fr-FR" sz="4000" dirty="0" err="1" smtClean="0">
                <a:solidFill>
                  <a:srgbClr val="00B0F0"/>
                </a:solidFill>
              </a:rPr>
              <a:t>Welcome</a:t>
            </a:r>
            <a:r>
              <a:rPr lang="fr-FR" sz="4000" dirty="0" smtClean="0">
                <a:solidFill>
                  <a:srgbClr val="00B0F0"/>
                </a:solidFill>
              </a:rPr>
              <a:t> to </a:t>
            </a:r>
            <a:br>
              <a:rPr lang="fr-FR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The University of </a:t>
            </a:r>
            <a:r>
              <a:rPr lang="en-US" sz="4000" dirty="0" err="1" smtClean="0">
                <a:solidFill>
                  <a:srgbClr val="00B0F0"/>
                </a:solidFill>
              </a:rPr>
              <a:t>Batna</a:t>
            </a:r>
            <a:r>
              <a:rPr lang="en-US" sz="4000" dirty="0" smtClean="0">
                <a:solidFill>
                  <a:srgbClr val="00B0F0"/>
                </a:solidFill>
              </a:rPr>
              <a:t> 2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sz="4800" dirty="0" smtClean="0">
                <a:solidFill>
                  <a:srgbClr val="00B0F0"/>
                </a:solidFill>
              </a:rPr>
              <a:t/>
            </a:r>
            <a:br>
              <a:rPr lang="fr-FR" sz="4800" dirty="0" smtClean="0">
                <a:solidFill>
                  <a:srgbClr val="00B0F0"/>
                </a:solidFill>
              </a:rPr>
            </a:br>
            <a:r>
              <a:rPr lang="fr-FR" sz="4000" dirty="0" smtClean="0">
                <a:solidFill>
                  <a:srgbClr val="00B0F0"/>
                </a:solidFill>
              </a:rPr>
              <a:t/>
            </a:r>
            <a:br>
              <a:rPr lang="fr-FR" sz="4000" dirty="0" smtClean="0">
                <a:solidFill>
                  <a:srgbClr val="00B0F0"/>
                </a:solidFill>
              </a:rPr>
            </a:br>
            <a:endParaRPr lang="fr-FR" sz="4000" dirty="0" smtClean="0">
              <a:solidFill>
                <a:srgbClr val="00B0F0"/>
              </a:solidFill>
            </a:endParaRPr>
          </a:p>
        </p:txBody>
      </p:sp>
      <p:pic>
        <p:nvPicPr>
          <p:cNvPr id="51" name="Image 50" descr="IMAGE 08.JPG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3214678" y="4214818"/>
            <a:ext cx="2700000" cy="1800000"/>
          </a:xfrm>
          <a:prstGeom prst="rect">
            <a:avLst/>
          </a:prstGeom>
        </p:spPr>
      </p:pic>
      <p:pic>
        <p:nvPicPr>
          <p:cNvPr id="52" name="Image 51" descr="DSC07334.JPG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6143636" y="4214818"/>
            <a:ext cx="2700000" cy="1800000"/>
          </a:xfrm>
          <a:prstGeom prst="rect">
            <a:avLst/>
          </a:prstGeom>
        </p:spPr>
      </p:pic>
      <p:pic>
        <p:nvPicPr>
          <p:cNvPr id="53" name="Image 52" descr="delft"/>
          <p:cNvPicPr preferRelativeResize="0"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2700000" cy="1800000"/>
          </a:xfrm>
          <a:prstGeom prst="rect">
            <a:avLst/>
          </a:prstGeom>
        </p:spPr>
      </p:pic>
      <p:pic>
        <p:nvPicPr>
          <p:cNvPr id="55" name="Image 8" descr="3Argelia-Algerie.gif"/>
          <p:cNvPicPr>
            <a:picLocks noChangeAspect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7143768" y="2357430"/>
            <a:ext cx="16430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ub2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1785926"/>
            <a:ext cx="1495425" cy="1809750"/>
          </a:xfrm>
          <a:prstGeom prst="rect">
            <a:avLst/>
          </a:prstGeom>
        </p:spPr>
      </p:pic>
      <p:pic>
        <p:nvPicPr>
          <p:cNvPr id="10" name="Image 9" descr="20160314_0935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12776"/>
            <a:ext cx="6143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The </a:t>
            </a:r>
            <a:r>
              <a:rPr lang="fr-FR" sz="3200" b="1" dirty="0" err="1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University</a:t>
            </a:r>
            <a:r>
              <a:rPr lang="fr-FR" sz="32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of Batna 2 </a:t>
            </a:r>
            <a:r>
              <a:rPr lang="fr-FR" sz="3200" b="1" dirty="0" err="1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today</a:t>
            </a:r>
            <a:r>
              <a:rPr lang="fr-FR" sz="32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The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old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new </a:t>
            </a:r>
            <a:r>
              <a:rPr lang="fr-FR" b="1" dirty="0" err="1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university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512" y="2348880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founded in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1977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as University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Batna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 (also named 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Hadj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Lakhdar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University" )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restructured on July 2015 by presidential decree, which led to a split into two distinct universities, namely University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Batna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1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and University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Batna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2.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1E1E1E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000" dirty="0" smtClean="0">
                <a:solidFill>
                  <a:srgbClr val="1E1E1E"/>
                </a:solidFill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Now UB2 University is one of the largest Universities in Algeria and Africa with its 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29,671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) enrolled students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(1,833)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staff members.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2000" dirty="0" smtClean="0">
              <a:solidFill>
                <a:srgbClr val="1E1E1E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Under the authority of the chancellor Dr.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Tayeb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BOUZID the University comprises a general management office,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(04) vice-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rectorates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(05) Faculties,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(03) Institutes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1E1E1E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and a Central Library.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4" name="Image 3" descr="20160314_093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1116013" y="5373688"/>
            <a:ext cx="729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fr-FR">
              <a:latin typeface="Arial" pitchFamily="34" charset="0"/>
            </a:endParaRPr>
          </a:p>
        </p:txBody>
      </p:sp>
      <p:sp>
        <p:nvSpPr>
          <p:cNvPr id="9220" name="Rectangle 29"/>
          <p:cNvSpPr>
            <a:spLocks noChangeArrowheads="1"/>
          </p:cNvSpPr>
          <p:nvPr/>
        </p:nvSpPr>
        <p:spPr bwMode="auto">
          <a:xfrm>
            <a:off x="714348" y="1428736"/>
            <a:ext cx="77057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The University of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Batna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2 today</a:t>
            </a:r>
            <a:endParaRPr lang="fr-FR" sz="28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85786" y="2714620"/>
          <a:ext cx="7215214" cy="295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14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32163  </a:t>
                      </a:r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Students</a:t>
                      </a: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18"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1562   </a:t>
                      </a:r>
                      <a:r>
                        <a:rPr lang="fr-FR" sz="1800" b="1" dirty="0" smtClean="0"/>
                        <a:t>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Postgraduate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1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r-FR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1086 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18">
                <a:tc>
                  <a:txBody>
                    <a:bodyPr/>
                    <a:lstStyle/>
                    <a:p>
                      <a:pPr algn="l"/>
                      <a:r>
                        <a:rPr lang="fr-FR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26    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laboratories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4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fr-FR" sz="1800" b="1" dirty="0" smtClean="0"/>
                        <a:t>     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Halls</a:t>
                      </a:r>
                      <a:r>
                        <a:rPr lang="fr-FR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5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fr-FR" sz="1800" b="1" dirty="0" smtClean="0"/>
                        <a:t>     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unit on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solar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en-GB" sz="1800" dirty="0" smtClean="0"/>
                        <a:t>      </a:t>
                      </a:r>
                      <a:r>
                        <a:rPr lang="en-GB" sz="1800" dirty="0" err="1" smtClean="0"/>
                        <a:t>Cleanroom</a:t>
                      </a:r>
                      <a:r>
                        <a:rPr lang="en-GB" sz="1800" baseline="0" dirty="0" smtClean="0"/>
                        <a:t> </a:t>
                      </a:r>
                      <a:endParaRPr lang="fr-F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1538" y="1714488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Currently the University of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</a:rPr>
              <a:t>Batna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2 Includes:</a:t>
            </a:r>
            <a:endParaRPr lang="fr-FR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" name="Image 7" descr="20160314_093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500034" y="2357430"/>
            <a:ext cx="785812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n-GB" sz="2000" b="1" u="sng" dirty="0" smtClean="0">
                <a:latin typeface="Calibri" pitchFamily="34" charset="0"/>
              </a:rPr>
              <a:t>In July 2015 </a:t>
            </a:r>
            <a:r>
              <a:rPr lang="en-GB" sz="2000" b="1" u="sng" dirty="0" err="1">
                <a:latin typeface="Calibri" pitchFamily="34" charset="0"/>
              </a:rPr>
              <a:t>avril</a:t>
            </a:r>
            <a:r>
              <a:rPr lang="en-GB" sz="2000" b="1" u="sng" dirty="0">
                <a:latin typeface="Calibri" pitchFamily="34" charset="0"/>
              </a:rPr>
              <a:t> </a:t>
            </a:r>
            <a:r>
              <a:rPr lang="en-GB" sz="2000" b="1" u="sng" dirty="0" smtClean="0">
                <a:latin typeface="Calibri" pitchFamily="34" charset="0"/>
              </a:rPr>
              <a:t>2010</a:t>
            </a:r>
            <a:r>
              <a:rPr lang="en-GB" sz="2000" dirty="0" smtClean="0">
                <a:latin typeface="Calibri" pitchFamily="34" charset="0"/>
              </a:rPr>
              <a:t>, the University of </a:t>
            </a:r>
            <a:r>
              <a:rPr lang="en-GB" sz="2000" dirty="0" err="1" smtClean="0">
                <a:latin typeface="Calibri" pitchFamily="34" charset="0"/>
              </a:rPr>
              <a:t>Batna</a:t>
            </a:r>
            <a:r>
              <a:rPr lang="en-GB" sz="2000" dirty="0" smtClean="0">
                <a:latin typeface="Calibri" pitchFamily="34" charset="0"/>
              </a:rPr>
              <a:t> 2 is organized into                      </a:t>
            </a:r>
            <a:r>
              <a:rPr lang="en-GB" sz="2000" b="1" dirty="0" smtClean="0">
                <a:solidFill>
                  <a:srgbClr val="0070C0"/>
                </a:solidFill>
                <a:latin typeface="Calibri" pitchFamily="34" charset="0"/>
              </a:rPr>
              <a:t>05 faculties </a:t>
            </a:r>
            <a:r>
              <a:rPr lang="en-GB" sz="2000" dirty="0" smtClean="0">
                <a:latin typeface="Calibri" pitchFamily="34" charset="0"/>
              </a:rPr>
              <a:t>and</a:t>
            </a:r>
            <a:r>
              <a:rPr lang="en-GB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03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Institutes </a:t>
            </a:r>
            <a:r>
              <a:rPr lang="en-GB" sz="2000" b="1" dirty="0">
                <a:latin typeface="Calibri" pitchFamily="34" charset="0"/>
              </a:rPr>
              <a:t>:</a:t>
            </a:r>
            <a:endParaRPr lang="en-GB" sz="2000" dirty="0">
              <a:latin typeface="Calibri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42875" y="3429000"/>
          <a:ext cx="4357718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0070C0"/>
                          </a:solidFill>
                        </a:rPr>
                        <a:t>Faculties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Faculty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 and Natural Sciences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Faculty of Technology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Faculty de  Medicine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5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Faculty of Mathematics and Computer Science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7856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Faculty of Foreign Languages and Literatures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572000" y="3429000"/>
          <a:ext cx="4357686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70C0"/>
                          </a:solidFill>
                        </a:rPr>
                        <a:t>Institutes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Institute of Hygiene and Industrial Safety</a:t>
                      </a:r>
                      <a:r>
                        <a:rPr lang="fr-FR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Institute </a:t>
                      </a:r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of Earth Science and Universe</a:t>
                      </a:r>
                      <a:r>
                        <a:rPr lang="en-GB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Institute of Sciences and Techniques of Physical and Sports Activities</a:t>
                      </a:r>
                      <a:endParaRPr lang="fr-FR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Image 8" descr="20160314_093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412776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/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Departments in Faculties and Institutes</a:t>
            </a:r>
            <a:endParaRPr lang="fr-FR" sz="3200" b="1" dirty="0" smtClean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2845" y="1945640"/>
          <a:ext cx="9001155" cy="4912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14546"/>
                <a:gridCol w="2643206"/>
                <a:gridCol w="41434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dirty="0" smtClean="0">
                          <a:solidFill>
                            <a:srgbClr val="0070C0"/>
                          </a:solidFill>
                        </a:rPr>
                        <a:t>Faculty de  Medicine</a:t>
                      </a:r>
                      <a:endParaRPr lang="fr-FR" sz="1600" u="none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dirty="0" smtClean="0">
                          <a:solidFill>
                            <a:srgbClr val="0070C0"/>
                          </a:solidFill>
                        </a:rPr>
                        <a:t>Faculty </a:t>
                      </a:r>
                      <a:r>
                        <a:rPr lang="en-GB" sz="1600" u="none" kern="1200" dirty="0" smtClean="0">
                          <a:solidFill>
                            <a:srgbClr val="0070C0"/>
                          </a:solidFill>
                        </a:rPr>
                        <a:t>of </a:t>
                      </a:r>
                      <a:r>
                        <a:rPr lang="fr-FR" sz="1600" u="none" kern="1200" dirty="0" smtClean="0">
                          <a:solidFill>
                            <a:srgbClr val="0070C0"/>
                          </a:solidFill>
                        </a:rPr>
                        <a:t>Life and Natural Sciences</a:t>
                      </a:r>
                      <a:endParaRPr lang="fr-FR" sz="1600" b="1" u="none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kern="1200" dirty="0" smtClean="0">
                          <a:solidFill>
                            <a:srgbClr val="0070C0"/>
                          </a:solidFill>
                        </a:rPr>
                        <a:t>Institute of Sciences and Techniques of Physical and Sports Activities</a:t>
                      </a:r>
                      <a:endParaRPr lang="fr-FR" sz="1600" b="1" u="none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Medicine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Organisms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  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Biology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Adaptive sports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pharmacy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Microbiology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Biochemistry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Sports training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0070C0"/>
                          </a:solidFill>
                        </a:rPr>
                        <a:t>Technology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Ecology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 &amp; 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Environmen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Eduaction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motor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Industrial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Engineering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Mathematics and Computer Science</a:t>
                      </a:r>
                      <a:endParaRPr lang="fr-FR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Hygiene and Industrial Safety</a:t>
                      </a:r>
                      <a:r>
                        <a:rPr lang="fr-FR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fr-FR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hydraulic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Mathematics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conditions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Civil 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Engineering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Computer Science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Environmental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Science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Electronics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Foreign Languages and Literatures</a:t>
                      </a:r>
                      <a:endParaRPr lang="fr-FR" sz="16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Industrial Safety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Electrical Engineering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French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Earth Science and Universe</a:t>
                      </a:r>
                      <a:r>
                        <a:rPr lang="en-GB" sz="16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GB" sz="1600" b="1" dirty="0" smtClean="0">
                        <a:solidFill>
                          <a:srgbClr val="0070C0"/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Mechanical  Engineering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Geology 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Geography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r-FR" sz="1600" kern="1200" dirty="0" err="1" smtClean="0">
                          <a:solidFill>
                            <a:schemeClr val="tx1"/>
                          </a:solidFill>
                        </a:rPr>
                        <a:t>Regional</a:t>
                      </a:r>
                      <a:r>
                        <a:rPr lang="fr-FR" sz="1600" kern="1200" dirty="0" smtClean="0">
                          <a:solidFill>
                            <a:schemeClr val="tx1"/>
                          </a:solidFill>
                        </a:rPr>
                        <a:t> Planning</a:t>
                      </a:r>
                      <a:endParaRPr lang="fr-F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6" name="Image 5" descr="20160314_093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412776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Faculty of Technology</a:t>
            </a:r>
          </a:p>
          <a:p>
            <a:pPr lvl="0" algn="ctr"/>
            <a:endParaRPr lang="fr-FR" sz="3200" b="1" dirty="0" smtClean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857356" y="2928934"/>
          <a:ext cx="5929353" cy="3103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/>
                <a:gridCol w="1238258"/>
                <a:gridCol w="1976451"/>
              </a:tblGrid>
              <a:tr h="507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07 </a:t>
                      </a:r>
                      <a:r>
                        <a:rPr lang="fr-FR" sz="1600" kern="1200" dirty="0" err="1" smtClean="0"/>
                        <a:t>Departments</a:t>
                      </a:r>
                      <a:endParaRPr lang="en-US" sz="1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/>
                        <a:t>hydraulic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Civil </a:t>
                      </a:r>
                      <a:r>
                        <a:rPr lang="fr-FR" sz="1600" dirty="0" smtClean="0"/>
                        <a:t>Engineering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Electronics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Electrical Engineering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err="1" smtClean="0"/>
                        <a:t>Industrial</a:t>
                      </a:r>
                      <a:r>
                        <a:rPr lang="fr-FR" sz="1600" kern="1200" dirty="0" smtClean="0"/>
                        <a:t> Engineering</a:t>
                      </a:r>
                      <a:endParaRPr lang="en-US" sz="1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Mechanical  Engineering</a:t>
                      </a:r>
                      <a:endParaRPr lang="en-US" sz="160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common core 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20160314_0935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928795" y="2071678"/>
          <a:ext cx="5810247" cy="67570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1693858"/>
                <a:gridCol w="1520686"/>
                <a:gridCol w="1445068"/>
                <a:gridCol w="1150635"/>
              </a:tblGrid>
              <a:tr h="337851"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Teachers</a:t>
                      </a:r>
                      <a:endParaRPr lang="fr-FR" sz="1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Bachelor’s</a:t>
                      </a:r>
                      <a:r>
                        <a:rPr lang="fr-FR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fr-FR" sz="1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Master’s</a:t>
                      </a:r>
                      <a:r>
                        <a:rPr lang="fr-FR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endParaRPr lang="fr-FR" sz="1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6101" marR="66101" marT="0" marB="0" anchor="ctr"/>
                </a:tc>
              </a:tr>
              <a:tr h="337851"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343</a:t>
                      </a:r>
                      <a:endParaRPr lang="fr-FR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/>
                        <a:t>4142</a:t>
                      </a:r>
                      <a:endParaRPr lang="fr-FR" sz="1100" dirty="0">
                        <a:latin typeface="Tw Cen MT"/>
                        <a:ea typeface="Times New Roman"/>
                        <a:cs typeface="Arial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 smtClean="0"/>
                        <a:t>1642</a:t>
                      </a:r>
                      <a:endParaRPr lang="fr-FR" sz="1100" dirty="0">
                        <a:latin typeface="Tw Cen MT"/>
                        <a:ea typeface="Times New Roman"/>
                        <a:cs typeface="Arial"/>
                      </a:endParaRPr>
                    </a:p>
                  </a:txBody>
                  <a:tcPr marL="66101" marR="6610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5784</a:t>
                      </a:r>
                      <a:endParaRPr lang="fr-FR" sz="1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101" marR="66101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14612" y="6143644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26    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 </a:t>
            </a:r>
            <a:r>
              <a:rPr lang="fr-FR" sz="2000" dirty="0" err="1" smtClean="0"/>
              <a:t>laboratories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Image 1" descr="IMAGE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70243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3735" name="Image 4" descr="IMAGE 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2702429" cy="1800000"/>
          </a:xfrm>
          <a:prstGeom prst="rect">
            <a:avLst/>
          </a:prstGeom>
          <a:noFill/>
        </p:spPr>
      </p:pic>
      <p:pic>
        <p:nvPicPr>
          <p:cNvPr id="73734" name="Image 16" descr="DSC07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76872"/>
            <a:ext cx="2702429" cy="1800000"/>
          </a:xfrm>
          <a:prstGeom prst="rect">
            <a:avLst/>
          </a:prstGeom>
          <a:noFill/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9" descr="20160223_1056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7696" y="0"/>
            <a:ext cx="2736304" cy="1728191"/>
          </a:xfrm>
          <a:prstGeom prst="rect">
            <a:avLst/>
          </a:prstGeom>
        </p:spPr>
      </p:pic>
      <p:pic>
        <p:nvPicPr>
          <p:cNvPr id="11" name="Image 10" descr="20160314_093756.jpg"/>
          <p:cNvPicPr>
            <a:picLocks noChangeAspect="1"/>
          </p:cNvPicPr>
          <p:nvPr/>
        </p:nvPicPr>
        <p:blipFill>
          <a:blip r:embed="rId6" cstate="print"/>
          <a:srcRect b="9677"/>
          <a:stretch>
            <a:fillRect/>
          </a:stretch>
        </p:blipFill>
        <p:spPr>
          <a:xfrm>
            <a:off x="3203848" y="2348880"/>
            <a:ext cx="2344210" cy="4032448"/>
          </a:xfrm>
          <a:prstGeom prst="rect">
            <a:avLst/>
          </a:prstGeom>
        </p:spPr>
      </p:pic>
      <p:pic>
        <p:nvPicPr>
          <p:cNvPr id="12" name="Image 11" descr="20160319_1008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132856"/>
            <a:ext cx="3347864" cy="1883903"/>
          </a:xfrm>
          <a:prstGeom prst="rect">
            <a:avLst/>
          </a:prstGeom>
        </p:spPr>
      </p:pic>
      <p:pic>
        <p:nvPicPr>
          <p:cNvPr id="13" name="Image 3" descr="DSC073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53136"/>
            <a:ext cx="2699792" cy="1870265"/>
          </a:xfrm>
          <a:prstGeom prst="rect">
            <a:avLst/>
          </a:prstGeom>
          <a:noFill/>
        </p:spPr>
      </p:pic>
      <p:pic>
        <p:nvPicPr>
          <p:cNvPr id="14" name="Image 8" descr="Nouvelle 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3086" y="4437112"/>
            <a:ext cx="3350914" cy="2231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2"/>
          <p:cNvSpPr txBox="1">
            <a:spLocks noChangeArrowheads="1"/>
          </p:cNvSpPr>
          <p:nvPr/>
        </p:nvSpPr>
        <p:spPr bwMode="auto">
          <a:xfrm>
            <a:off x="500034" y="234950"/>
            <a:ext cx="8001055" cy="4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12" tIns="10856" rIns="21712" bIns="10856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NATIONAL COOPERATION AGREEMENT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828925"/>
            <a:ext cx="27447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63721" t="29297" r="7713" b="21873"/>
          <a:stretch>
            <a:fillRect/>
          </a:stretch>
        </p:blipFill>
        <p:spPr bwMode="auto">
          <a:xfrm>
            <a:off x="5286375" y="2724150"/>
            <a:ext cx="13811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42938" y="1643063"/>
          <a:ext cx="7929586" cy="50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798"/>
                <a:gridCol w="1132798"/>
                <a:gridCol w="1132798"/>
                <a:gridCol w="1132798"/>
                <a:gridCol w="1132798"/>
                <a:gridCol w="1132798"/>
                <a:gridCol w="1132798"/>
              </a:tblGrid>
              <a:tr h="1017992"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Ministère de l’Industrie et de la Promotion des  Investissements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r>
                        <a:rPr lang="fr-FR" sz="7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Moudjahidines  de la Wilaya de Batna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Directoire du Groupe 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Avicole de  l’Est</a:t>
                      </a:r>
                    </a:p>
                    <a:p>
                      <a:pPr algn="ctr"/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Conservation des forêts de la wilaya </a:t>
                      </a: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Batna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Laiterie Aurès 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Batna-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Groupe SAIDAL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 du Tourisme et de l'Artisanat Traditionnel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 national de la météorologie</a:t>
                      </a:r>
                      <a:b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-O.N.M-</a:t>
                      </a:r>
                      <a:b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Chambre de commerce et d’industrie des </a:t>
                      </a:r>
                      <a:r>
                        <a:rPr lang="fr-FR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Aures</a:t>
                      </a: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–CCIA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Laboratoire de l’habitat et de la construction-Sud </a:t>
                      </a:r>
                      <a:b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Ecole Nationale d’Application des Techniques    des Transports Terrestres </a:t>
                      </a:r>
                      <a:endParaRPr lang="ar-DZ" sz="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Société de Maintenance des Equipements Industriels (</a:t>
                      </a:r>
                      <a:r>
                        <a:rPr lang="fr-FR" sz="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MEI-M’Sila</a:t>
                      </a:r>
                      <a:r>
                        <a:rPr lang="fr-FR" sz="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Unité de Recherche Appliquée en Energies Renouvelables</a:t>
                      </a:r>
                    </a:p>
                    <a:p>
                      <a:pPr algn="ctr"/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 de Recherche Scientifique en Soudage et Contrôle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Centre de Recherche Scientifique et Technique sur les Régions Arides 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Société des Ciments 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Ain-</a:t>
                      </a:r>
                      <a:r>
                        <a:rPr lang="fr-FR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Touta</a:t>
                      </a: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SCIMAT</a:t>
                      </a:r>
                      <a:r>
                        <a:rPr lang="ar-DZ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 des pèches et des ressources Halieutiques de wilaya </a:t>
                      </a:r>
                      <a:r>
                        <a:rPr lang="fr-FR" sz="7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Setif</a:t>
                      </a: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7992"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Société de fabrication de semi-remorques 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SARL TIRSAM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Agence Nationale de Soutien à  l’Emploi                                  des Jeunes -ANSEJ</a:t>
                      </a: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Haut Commissariat au</a:t>
                      </a: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Développement de la Steppe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 des services Agricoles de la wilaya                                                                      de Batna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Société d'études et d'agencement de laboratoires - TRIPODE - </a:t>
                      </a:r>
                      <a:endParaRPr lang="ar-DZ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Société de fabrication d'emballage métallique SARL BENPACK</a:t>
                      </a:r>
                    </a:p>
                  </a:txBody>
                  <a:tcPr marL="20735" marR="20735" marT="11231" marB="112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Direction de la radio</a:t>
                      </a: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-Batna- </a:t>
                      </a:r>
                    </a:p>
                    <a:p>
                      <a:pPr algn="ctr"/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032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928813" y="2071688"/>
            <a:ext cx="8572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MIPI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43375" y="2071688"/>
            <a:ext cx="928688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DGAE</a:t>
            </a:r>
          </a:p>
        </p:txBody>
      </p:sp>
      <p:pic>
        <p:nvPicPr>
          <p:cNvPr id="27702" name="Image 10" descr="http://www.univ-batna.dz/images/stories/images/for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2000250"/>
            <a:ext cx="5667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3" name="Image 18" descr="http://www.univ-batna.dz/images/stories/images/laiter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1928813"/>
            <a:ext cx="600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3022600"/>
            <a:ext cx="430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5" name="Image 17" descr="CCI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6150" y="4071938"/>
            <a:ext cx="54768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6" name="Image 18" descr="ON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38" y="3000375"/>
            <a:ext cx="1008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7" name="Image 19" descr="scima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50" y="5072063"/>
            <a:ext cx="5889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8" name="Image 20" descr="benpac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688" y="6143625"/>
            <a:ext cx="5095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9" name="Image 21" descr="Tripode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75" y="6165850"/>
            <a:ext cx="857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0" name="Picture 2"/>
          <p:cNvPicPr>
            <a:picLocks noChangeAspect="1" noChangeArrowheads="1"/>
          </p:cNvPicPr>
          <p:nvPr/>
        </p:nvPicPr>
        <p:blipFill>
          <a:blip r:embed="rId12" cstate="print"/>
          <a:srcRect l="60059" t="63477" r="30420" b="28711"/>
          <a:stretch>
            <a:fillRect/>
          </a:stretch>
        </p:blipFill>
        <p:spPr bwMode="auto">
          <a:xfrm>
            <a:off x="4286250" y="6072188"/>
            <a:ext cx="71437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1" name="Picture 2"/>
          <p:cNvPicPr>
            <a:picLocks noChangeAspect="1" noChangeArrowheads="1"/>
          </p:cNvPicPr>
          <p:nvPr/>
        </p:nvPicPr>
        <p:blipFill>
          <a:blip r:embed="rId13" cstate="print"/>
          <a:srcRect l="16531" t="23656" r="72179" b="61829"/>
          <a:stretch>
            <a:fillRect/>
          </a:stretch>
        </p:blipFill>
        <p:spPr bwMode="auto">
          <a:xfrm>
            <a:off x="3214688" y="6072188"/>
            <a:ext cx="500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2" name="Image 24" descr="ansej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3125" y="6072188"/>
            <a:ext cx="4778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3" name="Image 25" descr="radi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0938" y="6143625"/>
            <a:ext cx="9683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4" name="Image 26" descr="MEI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71688" y="5072063"/>
            <a:ext cx="53498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5" name="Image 12" descr="http://www.univ-batna.dz/images/stories/images/tirsam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75" y="6143625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6" name="Image 13" descr="http://www.univ-batna.dz/images/stories/lnhc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86688" y="4040188"/>
            <a:ext cx="5048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7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57688" y="5110163"/>
            <a:ext cx="500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8" name="Picture 8" descr="index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0688" y="5143500"/>
            <a:ext cx="5715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9" descr="image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14688" y="5033963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20" name="Imag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901700" y="5072063"/>
            <a:ext cx="642938" cy="615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7721" name="Picture 7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00938" y="1928813"/>
            <a:ext cx="97155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2" name="ZoneTexte 3"/>
          <p:cNvSpPr txBox="1">
            <a:spLocks noChangeArrowheads="1"/>
          </p:cNvSpPr>
          <p:nvPr/>
        </p:nvSpPr>
        <p:spPr bwMode="auto">
          <a:xfrm>
            <a:off x="2411760" y="836712"/>
            <a:ext cx="4286250" cy="39125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21712" tIns="10856" rIns="21712" bIns="10856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24 </a:t>
            </a:r>
            <a:r>
              <a:rPr lang="fr-FR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COOPERATION AGREEMENTS</a:t>
            </a:r>
            <a:endParaRPr lang="fr-FR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0" name="Image 29" descr="LOGO BATNA2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27584" y="1700808"/>
            <a:ext cx="729407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1071538" y="357166"/>
            <a:ext cx="7053263" cy="4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12" tIns="10856" rIns="21712" bIns="10856"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INTERNATIONAL COOPERATION  </a:t>
            </a:r>
            <a:endParaRPr lang="fr-FR" sz="28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t="7261"/>
          <a:stretch>
            <a:fillRect/>
          </a:stretch>
        </p:blipFill>
        <p:spPr bwMode="auto">
          <a:xfrm>
            <a:off x="214282" y="1268760"/>
            <a:ext cx="8420100" cy="525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2411760" y="836712"/>
            <a:ext cx="4286250" cy="391256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21712" tIns="10856" rIns="21712" bIns="10856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22 COOPERATION AGREEMENTS</a:t>
            </a:r>
            <a:endParaRPr lang="fr-FR" b="1" dirty="0">
              <a:solidFill>
                <a:srgbClr val="0070C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Image 5" descr="LOGO BAT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4437113"/>
            <a:ext cx="82050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0"/>
            <a:ext cx="7056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TEMPUS Project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844824"/>
            <a:ext cx="77768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EOLES </a:t>
            </a: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Electronic and Optic e-Learning for Embedded Systems</a:t>
            </a:r>
          </a:p>
          <a:p>
            <a:pPr algn="ctr"/>
            <a:r>
              <a:rPr lang="en-US" sz="1600" dirty="0" smtClean="0"/>
              <a:t>Creation of 3rd year Bachelor </a:t>
            </a:r>
            <a:r>
              <a:rPr lang="en-US" sz="1600" dirty="0" smtClean="0"/>
              <a:t>degree</a:t>
            </a:r>
          </a:p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3789040"/>
            <a:ext cx="777686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ISTEMAG </a:t>
            </a: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Optimized Access to Scientific and Technical Information in the </a:t>
            </a:r>
            <a:r>
              <a:rPr lang="en-US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maghreb</a:t>
            </a: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countries</a:t>
            </a:r>
          </a:p>
          <a:p>
            <a:pPr algn="ctr"/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0"/>
            <a:ext cx="63367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Erasmus +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268760"/>
            <a:ext cx="777686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 algn="just">
              <a:buAutoNum type="arabicPeriod"/>
            </a:pP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Bialystok University of Technology –Poland</a:t>
            </a:r>
          </a:p>
          <a:p>
            <a:pPr marL="514350" indent="-514350" algn="just">
              <a:buAutoNum type="arabicPeriod"/>
            </a:pP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Riga Technical University -Riga –Latvia</a:t>
            </a:r>
          </a:p>
          <a:p>
            <a:pPr marL="514350" indent="-514350" algn="just">
              <a:buAutoNum type="arabicPeriod"/>
            </a:pPr>
            <a:r>
              <a:rPr lang="en-US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University of Trento –Trento-Italy</a:t>
            </a:r>
          </a:p>
          <a:p>
            <a:pPr marL="514350" indent="-514350" algn="just">
              <a:buFontTx/>
              <a:buAutoNum type="arabicPeriod"/>
            </a:pP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Piraeus</a:t>
            </a:r>
            <a:r>
              <a:rPr lang="fr-F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University</a:t>
            </a:r>
            <a:r>
              <a:rPr lang="fr-F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</a:t>
            </a: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Piraeus</a:t>
            </a:r>
            <a:r>
              <a:rPr lang="fr-F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Greece</a:t>
            </a:r>
            <a:endParaRPr lang="fr-FR" sz="2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 algn="just">
              <a:buFontTx/>
              <a:buAutoNum type="arabicPeriod"/>
            </a:pPr>
            <a:r>
              <a:rPr lang="fr-F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Nis </a:t>
            </a: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University</a:t>
            </a:r>
            <a:r>
              <a:rPr lang="fr-F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-Belgrade-</a:t>
            </a:r>
            <a:r>
              <a:rPr lang="fr-FR" sz="2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Serbia</a:t>
            </a:r>
            <a:endParaRPr lang="fr-FR" sz="2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 algn="just">
              <a:buFontTx/>
              <a:buAutoNum type="arabicPeriod"/>
            </a:pPr>
            <a:r>
              <a:rPr lang="pt-BR" sz="2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Instituto Politécnico de Castelo Branco-Portugal</a:t>
            </a:r>
            <a:endParaRPr lang="fr-FR" sz="2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 algn="ctr"/>
            <a:endParaRPr lang="en-US" sz="2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Image 3" descr="12933046_1001655803217660_1973027675666588421_n.jpg"/>
          <p:cNvPicPr>
            <a:picLocks noChangeAspect="1"/>
          </p:cNvPicPr>
          <p:nvPr/>
        </p:nvPicPr>
        <p:blipFill>
          <a:blip r:embed="rId2" cstate="print"/>
          <a:srcRect b="36077"/>
          <a:stretch>
            <a:fillRect/>
          </a:stretch>
        </p:blipFill>
        <p:spPr>
          <a:xfrm>
            <a:off x="2987824" y="3971950"/>
            <a:ext cx="2486025" cy="2886050"/>
          </a:xfrm>
          <a:prstGeom prst="rect">
            <a:avLst/>
          </a:prstGeom>
        </p:spPr>
      </p:pic>
      <p:pic>
        <p:nvPicPr>
          <p:cNvPr id="5" name="Image 4" descr="13055560_1116983038324803_5122734493317370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977680"/>
            <a:ext cx="216024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5832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Country 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Algeria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2" descr="Route-ent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4588"/>
            <a:ext cx="9144000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835150" y="3213100"/>
            <a:ext cx="64087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4000" b="1" i="1" dirty="0" err="1" smtClean="0">
                <a:solidFill>
                  <a:srgbClr val="FF0000"/>
                </a:solidFill>
              </a:rPr>
              <a:t>Thanks</a:t>
            </a:r>
            <a:r>
              <a:rPr lang="fr-FR" sz="4000" b="1" i="1" dirty="0" smtClean="0">
                <a:solidFill>
                  <a:srgbClr val="FF0000"/>
                </a:solidFill>
              </a:rPr>
              <a:t>….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357166"/>
            <a:ext cx="835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/>
              <a:t>For more informations:     </a:t>
            </a:r>
            <a:r>
              <a:rPr lang="fr-FR" sz="1800" dirty="0" smtClean="0">
                <a:solidFill>
                  <a:srgbClr val="0000FF"/>
                </a:solidFill>
              </a:rPr>
              <a:t>http://www.univ-batna2.dz</a:t>
            </a:r>
            <a:endParaRPr lang="fr-FR" sz="2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hank-you-in-any-langua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7845C"/>
              </a:clrFrom>
              <a:clrTo>
                <a:srgbClr val="A7845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748464" cy="546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45" t="11133" r="11603" b="117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000232" cy="12772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solidFill>
                  <a:srgbClr val="515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Algeria is the tenth-largest country in the world, and the largest in Africa and the Arab world.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rgbClr val="515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area: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919,590 sq mi (2,381,741 sq km)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Population (2014 est.):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38,813,722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2D88A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Capital and largest city (2011 est.) :</a:t>
            </a:r>
            <a:endParaRPr kumimoji="0" lang="en-US" sz="700" b="1" i="0" u="none" strike="noStrike" cap="none" normalizeH="0" baseline="0" dirty="0" smtClean="0">
              <a:ln>
                <a:noFill/>
              </a:ln>
              <a:solidFill>
                <a:srgbClr val="2D88A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Algiers, 2,916,000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Other large cities: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Oran, 783,000; Constantine, 530,100; </a:t>
            </a:r>
            <a:r>
              <a:rPr kumimoji="0" lang="en-US" sz="700" b="0" i="0" u="none" strike="noStrike" cap="none" normalizeH="0" baseline="0" dirty="0" err="1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Batna</a:t>
            </a:r>
            <a:r>
              <a:rPr lang="en-US" sz="700" dirty="0" smtClean="0">
                <a:solidFill>
                  <a:srgbClr val="515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309 142; </a:t>
            </a: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Annaba, 246,700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 err="1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Monetary</a:t>
            </a:r>
            <a:r>
              <a:rPr kumimoji="0" lang="fr-FR" sz="700" b="1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unit:</a:t>
            </a:r>
            <a:r>
              <a:rPr kumimoji="0" lang="fr-FR" sz="700" b="0" i="0" u="none" strike="noStrike" cap="none" normalizeH="0" baseline="0" dirty="0" smtClean="0">
                <a:ln>
                  <a:noFill/>
                </a:ln>
                <a:solidFill>
                  <a:srgbClr val="515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Dinar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izi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58000"/>
            <a:ext cx="2694612" cy="1800000"/>
          </a:xfrm>
          <a:prstGeom prst="rect">
            <a:avLst/>
          </a:prstGeom>
        </p:spPr>
      </p:pic>
      <p:pic>
        <p:nvPicPr>
          <p:cNvPr id="3" name="Image 2" descr="hog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571" y="5058000"/>
            <a:ext cx="2571429" cy="1800000"/>
          </a:xfrm>
          <a:prstGeom prst="rect">
            <a:avLst/>
          </a:prstGeom>
        </p:spPr>
      </p:pic>
      <p:pic>
        <p:nvPicPr>
          <p:cNvPr id="4" name="Image 3" descr="Ghardaia-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286124"/>
            <a:ext cx="2571736" cy="1800000"/>
          </a:xfrm>
          <a:prstGeom prst="rect">
            <a:avLst/>
          </a:prstGeom>
        </p:spPr>
      </p:pic>
      <p:pic>
        <p:nvPicPr>
          <p:cNvPr id="5" name="Image 4" descr="Constantine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500174"/>
            <a:ext cx="2571736" cy="1800000"/>
          </a:xfrm>
          <a:prstGeom prst="rect">
            <a:avLst/>
          </a:prstGeom>
        </p:spPr>
      </p:pic>
      <p:pic>
        <p:nvPicPr>
          <p:cNvPr id="6" name="Image 5" descr="Alger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0"/>
            <a:ext cx="2786049" cy="1501200"/>
          </a:xfrm>
          <a:prstGeom prst="rect">
            <a:avLst/>
          </a:prstGeom>
        </p:spPr>
      </p:pic>
      <p:pic>
        <p:nvPicPr>
          <p:cNvPr id="7" name="Image 6" descr="au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5" y="0"/>
            <a:ext cx="2571736" cy="1500174"/>
          </a:xfrm>
          <a:prstGeom prst="rect">
            <a:avLst/>
          </a:prstGeom>
        </p:spPr>
      </p:pic>
      <p:pic>
        <p:nvPicPr>
          <p:cNvPr id="8" name="Image 7" descr="o-JIJEL-PLAGE-ROUGE-faceboo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0"/>
            <a:ext cx="3785780" cy="1501200"/>
          </a:xfrm>
          <a:prstGeom prst="rect">
            <a:avLst/>
          </a:prstGeom>
        </p:spPr>
      </p:pic>
      <p:pic>
        <p:nvPicPr>
          <p:cNvPr id="11" name="Image 10" descr="or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500174"/>
            <a:ext cx="2285984" cy="1800000"/>
          </a:xfrm>
          <a:prstGeom prst="rect">
            <a:avLst/>
          </a:prstGeom>
        </p:spPr>
      </p:pic>
      <p:pic>
        <p:nvPicPr>
          <p:cNvPr id="16" name="Image 15" descr="dsc0936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9124" y="1500174"/>
            <a:ext cx="2143140" cy="1800000"/>
          </a:xfrm>
          <a:prstGeom prst="rect">
            <a:avLst/>
          </a:prstGeom>
        </p:spPr>
      </p:pic>
      <p:pic>
        <p:nvPicPr>
          <p:cNvPr id="17" name="Image 16" descr="04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43438" y="1500174"/>
            <a:ext cx="2185686" cy="1800000"/>
          </a:xfrm>
          <a:prstGeom prst="rect">
            <a:avLst/>
          </a:prstGeom>
        </p:spPr>
      </p:pic>
      <p:pic>
        <p:nvPicPr>
          <p:cNvPr id="18" name="Image 17" descr="7656219_orig.jpg"/>
          <p:cNvPicPr>
            <a:picLocks noChangeAspect="1"/>
          </p:cNvPicPr>
          <p:nvPr/>
        </p:nvPicPr>
        <p:blipFill>
          <a:blip r:embed="rId12" cstate="print"/>
          <a:srcRect b="24593"/>
          <a:stretch>
            <a:fillRect/>
          </a:stretch>
        </p:blipFill>
        <p:spPr>
          <a:xfrm>
            <a:off x="3736350" y="3286124"/>
            <a:ext cx="2835914" cy="1800000"/>
          </a:xfrm>
          <a:prstGeom prst="rect">
            <a:avLst/>
          </a:prstGeom>
        </p:spPr>
      </p:pic>
      <p:pic>
        <p:nvPicPr>
          <p:cNvPr id="19" name="Image 18" descr="ou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286124"/>
            <a:ext cx="3744018" cy="1785950"/>
          </a:xfrm>
          <a:prstGeom prst="rect">
            <a:avLst/>
          </a:prstGeom>
        </p:spPr>
      </p:pic>
      <p:pic>
        <p:nvPicPr>
          <p:cNvPr id="20" name="Image 19" descr="Sebiba_Touareg_Exhibition,_Djanet_(Algérie)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43174" y="5072074"/>
            <a:ext cx="3929090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58326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City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Batna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00063" y="1428750"/>
            <a:ext cx="7000875" cy="71437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2400" b="1" dirty="0" smtClean="0">
                <a:solidFill>
                  <a:srgbClr val="00B0F0"/>
                </a:solidFill>
                <a:latin typeface="Century Gothic" pitchFamily="34" charset="0"/>
              </a:rPr>
              <a:t>Batna city </a:t>
            </a:r>
            <a:endParaRPr lang="fr-FR" sz="2400" dirty="0" smtClean="0">
              <a:solidFill>
                <a:srgbClr val="00B0F0"/>
              </a:solidFill>
            </a:endParaRPr>
          </a:p>
        </p:txBody>
      </p:sp>
      <p:sp>
        <p:nvSpPr>
          <p:cNvPr id="3076" name="Espace réservé du contenu 3"/>
          <p:cNvSpPr>
            <a:spLocks noGrp="1"/>
          </p:cNvSpPr>
          <p:nvPr>
            <p:ph sz="half" idx="2"/>
          </p:nvPr>
        </p:nvSpPr>
        <p:spPr>
          <a:xfrm>
            <a:off x="4286218" y="2786058"/>
            <a:ext cx="4857782" cy="2214578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fr-FR" sz="1800" dirty="0" smtClean="0"/>
              <a:t>    </a:t>
            </a:r>
            <a:r>
              <a:rPr lang="en-US" sz="1600" dirty="0" smtClean="0"/>
              <a:t>A strategic position in </a:t>
            </a:r>
            <a:r>
              <a:rPr lang="en-US" sz="1600" dirty="0" smtClean="0">
                <a:solidFill>
                  <a:srgbClr val="FF0000"/>
                </a:solidFill>
              </a:rPr>
              <a:t>Algeria</a:t>
            </a:r>
            <a:r>
              <a:rPr lang="en-US" sz="1600" dirty="0" smtClean="0"/>
              <a:t> facilitating </a:t>
            </a:r>
            <a:r>
              <a:rPr lang="en-US" sz="1600" dirty="0" smtClean="0">
                <a:solidFill>
                  <a:srgbClr val="FF0000"/>
                </a:solidFill>
              </a:rPr>
              <a:t>national</a:t>
            </a:r>
            <a:r>
              <a:rPr lang="en-US" sz="1600" dirty="0" smtClean="0"/>
              <a:t>  and </a:t>
            </a:r>
            <a:r>
              <a:rPr lang="en-US" sz="1600" dirty="0" smtClean="0">
                <a:solidFill>
                  <a:srgbClr val="FF0000"/>
                </a:solidFill>
              </a:rPr>
              <a:t>international</a:t>
            </a:r>
            <a:r>
              <a:rPr lang="en-US" sz="1600" dirty="0" smtClean="0"/>
              <a:t> trade.</a:t>
            </a:r>
            <a:endParaRPr lang="fr-FR" sz="1600" dirty="0" smtClean="0"/>
          </a:p>
          <a:p>
            <a:pPr algn="just">
              <a:spcBef>
                <a:spcPct val="50000"/>
              </a:spcBef>
              <a:buFontTx/>
              <a:buNone/>
            </a:pPr>
            <a:r>
              <a:rPr lang="fr-FR" sz="1600" dirty="0" smtClean="0"/>
              <a:t>    </a:t>
            </a:r>
            <a:r>
              <a:rPr lang="en-US" sz="1600" dirty="0" smtClean="0"/>
              <a:t>A highly developed infrastructure network: </a:t>
            </a:r>
            <a:r>
              <a:rPr lang="en-US" sz="1600" dirty="0" err="1" smtClean="0"/>
              <a:t>Batna</a:t>
            </a:r>
            <a:r>
              <a:rPr lang="en-US" sz="1600" dirty="0" smtClean="0"/>
              <a:t> is </a:t>
            </a:r>
            <a:r>
              <a:rPr lang="en-US" sz="1600" dirty="0" smtClean="0">
                <a:solidFill>
                  <a:srgbClr val="FF0000"/>
                </a:solidFill>
              </a:rPr>
              <a:t>120</a:t>
            </a:r>
            <a:r>
              <a:rPr lang="en-US" sz="1600" dirty="0" smtClean="0"/>
              <a:t> km from the provinces of</a:t>
            </a:r>
            <a:endParaRPr lang="fr-FR" sz="1600" dirty="0" smtClean="0"/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smtClean="0"/>
              <a:t>Constantine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smtClean="0"/>
              <a:t>Sétif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smtClean="0"/>
              <a:t>Biskra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smtClean="0"/>
              <a:t>Oum El </a:t>
            </a:r>
            <a:r>
              <a:rPr lang="fr-FR" sz="1200" dirty="0" err="1" smtClean="0"/>
              <a:t>Bo</a:t>
            </a:r>
            <a:r>
              <a:rPr lang="fr-FR" sz="1200" dirty="0" err="1"/>
              <a:t>uaghi</a:t>
            </a:r>
            <a:endParaRPr lang="fr-FR" sz="1200" dirty="0"/>
          </a:p>
          <a:p>
            <a:pPr lvl="1">
              <a:spcBef>
                <a:spcPts val="0"/>
              </a:spcBef>
              <a:buFont typeface="Wingdings" pitchFamily="2" charset="2"/>
              <a:buChar char="q"/>
            </a:pPr>
            <a:r>
              <a:rPr lang="fr-FR" sz="1200" dirty="0" err="1" smtClean="0"/>
              <a:t>Khenchela</a:t>
            </a:r>
            <a:r>
              <a:rPr lang="fr-FR" sz="1200" dirty="0" smtClean="0"/>
              <a:t> </a:t>
            </a:r>
            <a:endParaRPr lang="en-US" sz="1600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642910" y="2571744"/>
            <a:ext cx="3500462" cy="2648772"/>
            <a:chOff x="857224" y="2857496"/>
            <a:chExt cx="3500462" cy="2648772"/>
          </a:xfrm>
        </p:grpSpPr>
        <p:pic>
          <p:nvPicPr>
            <p:cNvPr id="6" name="Picture 2" descr="F:\Berlin_BBAW\images\algerie-map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857224" y="2857496"/>
              <a:ext cx="3500462" cy="2648772"/>
            </a:xfrm>
            <a:prstGeom prst="rect">
              <a:avLst/>
            </a:prstGeom>
            <a:noFill/>
          </p:spPr>
        </p:pic>
        <p:sp>
          <p:nvSpPr>
            <p:cNvPr id="7" name="Ellipse 5"/>
            <p:cNvSpPr>
              <a:spLocks noChangeArrowheads="1"/>
            </p:cNvSpPr>
            <p:nvPr/>
          </p:nvSpPr>
          <p:spPr bwMode="auto">
            <a:xfrm>
              <a:off x="2920463" y="3143248"/>
              <a:ext cx="411690" cy="17197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5500702"/>
            <a:ext cx="885831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Batna</a:t>
            </a:r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is the name of both a city and a province in north eastern Algeria. Geographically speaking, </a:t>
            </a:r>
            <a:r>
              <a:rPr lang="en-US" sz="12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Batna</a:t>
            </a:r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is located between the north and south Atlas Mountains and this means that the mountains rise on either side to form a sort of naturally protective passage over the province. The climate tends to vary quite widely - with extreme heat during the summer and snow and cold during the winter.</a:t>
            </a:r>
          </a:p>
          <a:p>
            <a:pPr lvl="0" algn="just"/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If you visit </a:t>
            </a:r>
            <a:r>
              <a:rPr lang="en-US" sz="12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Batna</a:t>
            </a:r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make sure that you visit the nearby ruins of Timgad and </a:t>
            </a:r>
            <a:r>
              <a:rPr lang="en-US" sz="1200" dirty="0" err="1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Lambaesis</a:t>
            </a:r>
            <a:r>
              <a:rPr lang="en-US" sz="12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Both were ancient Roman cities and learning their stories will really captivate the imagination. 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642910" y="2000240"/>
            <a:ext cx="8072494" cy="500066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6400" dirty="0" err="1" smtClean="0"/>
              <a:t>Batna</a:t>
            </a:r>
            <a:r>
              <a:rPr lang="en-US" sz="6400" dirty="0" smtClean="0"/>
              <a:t> with a population of </a:t>
            </a:r>
            <a:r>
              <a:rPr lang="fr-FR" sz="6600" b="1" dirty="0" smtClean="0">
                <a:solidFill>
                  <a:srgbClr val="00B0F0"/>
                </a:solidFill>
                <a:latin typeface="Century Gothic" pitchFamily="34" charset="0"/>
              </a:rPr>
              <a:t>309 142 </a:t>
            </a:r>
            <a:r>
              <a:rPr lang="en-US" sz="6400" dirty="0" smtClean="0"/>
              <a:t>is the fifth largest city in Algeria. It is also one of the principal cities of the </a:t>
            </a:r>
            <a:r>
              <a:rPr lang="en-US" sz="6400" dirty="0" err="1" smtClean="0">
                <a:hlinkClick r:id="rId3" tooltip="Chaoui"/>
              </a:rPr>
              <a:t>Chaoui</a:t>
            </a:r>
            <a:r>
              <a:rPr lang="en-US" sz="6400" dirty="0" smtClean="0"/>
              <a:t> area and is considered the capital of the </a:t>
            </a:r>
            <a:r>
              <a:rPr lang="en-US" sz="6400" dirty="0" err="1" smtClean="0">
                <a:hlinkClick r:id="rId4" tooltip="Aures"/>
              </a:rPr>
              <a:t>Aures</a:t>
            </a:r>
            <a:r>
              <a:rPr lang="en-US" sz="6400" dirty="0" smtClean="0"/>
              <a:t>.</a:t>
            </a:r>
            <a:endParaRPr lang="fr-FR" sz="6400" dirty="0" smtClean="0"/>
          </a:p>
        </p:txBody>
      </p:sp>
      <p:pic>
        <p:nvPicPr>
          <p:cNvPr id="11" name="Image 10" descr="20160314_093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256" y="3986454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 11" descr="Image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977784"/>
            <a:ext cx="2772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49222"/>
            <a:ext cx="252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428596" y="1428736"/>
            <a:ext cx="8001000" cy="2857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Batna,</a:t>
            </a:r>
            <a:r>
              <a:rPr lang="en-US" sz="18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a dynamic city with a rich historical heritage and tourism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20160314_0935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143249"/>
            <a:ext cx="348101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94806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7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2" descr="Route-entr.JPG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1791" y="5000636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hotos_hall 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583817" y="2323463"/>
            <a:ext cx="5374554" cy="3317246"/>
          </a:xfrm>
          <a:prstGeom prst="rect">
            <a:avLst/>
          </a:prstGeom>
        </p:spPr>
      </p:pic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294807"/>
            <a:ext cx="252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20160314_0935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3367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university 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Batna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11528</TotalTime>
  <Words>725</Words>
  <Application>Microsoft Office PowerPoint</Application>
  <PresentationFormat>Affichage à l'écran (4:3)</PresentationFormat>
  <Paragraphs>183</Paragraphs>
  <Slides>21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  <vt:variant>
        <vt:lpstr>Diaporamas personnalisés</vt:lpstr>
      </vt:variant>
      <vt:variant>
        <vt:i4>1</vt:i4>
      </vt:variant>
    </vt:vector>
  </HeadingPairs>
  <TitlesOfParts>
    <vt:vector size="23" baseType="lpstr">
      <vt:lpstr>Thème Office</vt:lpstr>
      <vt:lpstr> Welcome to  The University of Batna 2   </vt:lpstr>
      <vt:lpstr>Diapositive 2</vt:lpstr>
      <vt:lpstr>Diapositive 3</vt:lpstr>
      <vt:lpstr>Diapositive 4</vt:lpstr>
      <vt:lpstr>Diapositive 5</vt:lpstr>
      <vt:lpstr>Batna city 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Diaporama personnalisé 1</vt:lpstr>
    </vt:vector>
  </TitlesOfParts>
  <Company>URCA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JBJ</dc:creator>
  <cp:lastModifiedBy>qlubic7</cp:lastModifiedBy>
  <cp:revision>973</cp:revision>
  <dcterms:created xsi:type="dcterms:W3CDTF">2007-02-12T09:47:53Z</dcterms:created>
  <dcterms:modified xsi:type="dcterms:W3CDTF">2023-01-09T10:50:33Z</dcterms:modified>
</cp:coreProperties>
</file>